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12" r:id="rId2"/>
    <p:sldId id="261" r:id="rId3"/>
    <p:sldId id="283" r:id="rId4"/>
    <p:sldId id="27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Re-recording-Slide 1" id="{77D7AA75-4979-49EE-B96E-41CD81984498}">
          <p14:sldIdLst>
            <p14:sldId id="312"/>
            <p14:sldId id="261"/>
            <p14:sldId id="283"/>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4143" autoAdjust="0"/>
  </p:normalViewPr>
  <p:slideViewPr>
    <p:cSldViewPr snapToGrid="0">
      <p:cViewPr varScale="1">
        <p:scale>
          <a:sx n="50" d="100"/>
          <a:sy n="50" d="100"/>
        </p:scale>
        <p:origin x="281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552742-7169-4ACD-B6B1-F263E3440A20}" type="datetimeFigureOut">
              <a:rPr lang="en-US" smtClean="0"/>
              <a:t>12/16/2023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C28F75-9021-4A02-BB99-1B5B4BDEB7A2}" type="slidenum">
              <a:rPr lang="en-US" smtClean="0"/>
              <a:t>‹#›</a:t>
            </a:fld>
            <a:endParaRPr lang="en-US"/>
          </a:p>
        </p:txBody>
      </p:sp>
    </p:spTree>
    <p:extLst>
      <p:ext uri="{BB962C8B-B14F-4D97-AF65-F5344CB8AC3E}">
        <p14:creationId xmlns:p14="http://schemas.microsoft.com/office/powerpoint/2010/main" val="3597249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Hello everybody. Welcome to Module 3, Feature Extraction and Feature Engineering. My name is Haiying Li, the Program Manager for the Online Master’s Learning Analytics Program at the University of Pennsylvania. In this module, we will discuss what feature extraction and feature engineering are and their important role in machine learning.</a:t>
            </a:r>
          </a:p>
          <a:p>
            <a:endParaRPr lang="zh-CN" altLang="en-US" dirty="0"/>
          </a:p>
        </p:txBody>
      </p:sp>
      <p:sp>
        <p:nvSpPr>
          <p:cNvPr id="4" name="Slide Number Placeholder 3"/>
          <p:cNvSpPr>
            <a:spLocks noGrp="1"/>
          </p:cNvSpPr>
          <p:nvPr>
            <p:ph type="sldNum" sz="quarter" idx="5"/>
          </p:nvPr>
        </p:nvSpPr>
        <p:spPr/>
        <p:txBody>
          <a:bodyPr/>
          <a:lstStyle/>
          <a:p>
            <a:fld id="{B6C28F75-9021-4A02-BB99-1B5B4BDEB7A2}" type="slidenum">
              <a:rPr lang="en-US" smtClean="0"/>
              <a:t>1</a:t>
            </a:fld>
            <a:endParaRPr lang="en-US"/>
          </a:p>
        </p:txBody>
      </p:sp>
    </p:spTree>
    <p:extLst>
      <p:ext uri="{BB962C8B-B14F-4D97-AF65-F5344CB8AC3E}">
        <p14:creationId xmlns:p14="http://schemas.microsoft.com/office/powerpoint/2010/main" val="3609478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defRPr cap="all"/>
            </a:pPr>
            <a:r>
              <a:rPr lang="en-US" altLang="zh-CN" sz="1200" b="0" cap="none" dirty="0"/>
              <a:t>I</a:t>
            </a:r>
            <a:r>
              <a:rPr lang="en-US" sz="1200" b="0" cap="none" dirty="0"/>
              <a:t>n the real world, the raw data we collect or access is often messy or contains errors. Analysts are always committed to data preprocessing for around 50-80% of their efforts and sometimes even more, throughout the analytics process. The quality of feature engineering significantly influences the accuracy of the model.</a:t>
            </a:r>
          </a:p>
        </p:txBody>
      </p:sp>
      <p:sp>
        <p:nvSpPr>
          <p:cNvPr id="4" name="Slide Number Placeholder 3"/>
          <p:cNvSpPr>
            <a:spLocks noGrp="1"/>
          </p:cNvSpPr>
          <p:nvPr>
            <p:ph type="sldNum" sz="quarter" idx="5"/>
          </p:nvPr>
        </p:nvSpPr>
        <p:spPr/>
        <p:txBody>
          <a:bodyPr/>
          <a:lstStyle/>
          <a:p>
            <a:fld id="{B6C28F75-9021-4A02-BB99-1B5B4BDEB7A2}" type="slidenum">
              <a:rPr lang="en-US" smtClean="0"/>
              <a:t>2</a:t>
            </a:fld>
            <a:endParaRPr lang="en-US"/>
          </a:p>
        </p:txBody>
      </p:sp>
    </p:spTree>
    <p:extLst>
      <p:ext uri="{BB962C8B-B14F-4D97-AF65-F5344CB8AC3E}">
        <p14:creationId xmlns:p14="http://schemas.microsoft.com/office/powerpoint/2010/main" val="1031645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defRPr cap="all"/>
            </a:pPr>
            <a:r>
              <a:rPr lang="en-US" altLang="zh-CN" sz="1200" b="0" cap="none" dirty="0"/>
              <a:t>Data transformation involves the creation of new features from existing ones to enhance model accuracy. In the upcoming videos, we will talk about the techniques and applications related to feature extraction and feature engineering.</a:t>
            </a:r>
          </a:p>
          <a:p>
            <a:pPr lvl="0">
              <a:defRPr cap="all"/>
            </a:pPr>
            <a:endParaRPr lang="en-US" sz="1200" b="0" cap="none" dirty="0"/>
          </a:p>
        </p:txBody>
      </p:sp>
      <p:sp>
        <p:nvSpPr>
          <p:cNvPr id="4" name="Slide Number Placeholder 3"/>
          <p:cNvSpPr>
            <a:spLocks noGrp="1"/>
          </p:cNvSpPr>
          <p:nvPr>
            <p:ph type="sldNum" sz="quarter" idx="5"/>
          </p:nvPr>
        </p:nvSpPr>
        <p:spPr/>
        <p:txBody>
          <a:bodyPr/>
          <a:lstStyle/>
          <a:p>
            <a:fld id="{B6C28F75-9021-4A02-BB99-1B5B4BDEB7A2}" type="slidenum">
              <a:rPr lang="en-US" smtClean="0"/>
              <a:t>3</a:t>
            </a:fld>
            <a:endParaRPr lang="en-US"/>
          </a:p>
        </p:txBody>
      </p:sp>
    </p:spTree>
    <p:extLst>
      <p:ext uri="{BB962C8B-B14F-4D97-AF65-F5344CB8AC3E}">
        <p14:creationId xmlns:p14="http://schemas.microsoft.com/office/powerpoint/2010/main" val="750726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dirty="0"/>
              <a:t>Feature extraction and feature engineering are crucial in the modeling process because the right features make modeling easy and yield high-quality models.</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dirty="0"/>
              <a:t>It requires patience during </a:t>
            </a:r>
            <a:r>
              <a:rPr lang="en-US" sz="1200"/>
              <a:t>this step, </a:t>
            </a:r>
            <a:r>
              <a:rPr lang="en-US" sz="1200" dirty="0"/>
              <a:t>for it takes a lot of time and effort to obtain efficient features.</a:t>
            </a:r>
            <a:endParaRPr lang="en-US" sz="1200" b="0" i="0" dirty="0">
              <a:solidFill>
                <a:srgbClr val="374151"/>
              </a:solidFill>
              <a:effectLst/>
              <a:latin typeface="Söhne"/>
            </a:endParaRPr>
          </a:p>
          <a:p>
            <a:pPr marL="0" indent="0">
              <a:buFont typeface="Arial" panose="020B0604020202020204" pitchFamily="34" charset="0"/>
              <a:buNone/>
            </a:pPr>
            <a:r>
              <a:rPr lang="en-US" sz="1200" b="0" i="0" dirty="0">
                <a:solidFill>
                  <a:srgbClr val="374151"/>
                </a:solidFill>
                <a:effectLst/>
                <a:latin typeface="Söhne"/>
              </a:rPr>
              <a:t>Thank you very much! I will see you in the next video.</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B6C28F75-9021-4A02-BB99-1B5B4BDEB7A2}" type="slidenum">
              <a:rPr lang="en-US" smtClean="0"/>
              <a:t>4</a:t>
            </a:fld>
            <a:endParaRPr lang="en-US"/>
          </a:p>
        </p:txBody>
      </p:sp>
    </p:spTree>
    <p:extLst>
      <p:ext uri="{BB962C8B-B14F-4D97-AF65-F5344CB8AC3E}">
        <p14:creationId xmlns:p14="http://schemas.microsoft.com/office/powerpoint/2010/main" val="4103931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2A348-8FB4-FC35-8D80-A38B7D989E06}"/>
              </a:ext>
            </a:extLst>
          </p:cNvPr>
          <p:cNvSpPr>
            <a:spLocks noGrp="1"/>
          </p:cNvSpPr>
          <p:nvPr>
            <p:ph type="title"/>
          </p:nvPr>
        </p:nvSpPr>
        <p:spPr/>
        <p:txBody>
          <a:bodyPr/>
          <a:lstStyle>
            <a:lvl1pPr>
              <a:defRPr b="1"/>
            </a:lvl1pPr>
          </a:lstStyle>
          <a:p>
            <a:r>
              <a:rPr lang="en-US"/>
              <a:t>Click to edit Master title style</a:t>
            </a:r>
          </a:p>
        </p:txBody>
      </p:sp>
      <p:sp>
        <p:nvSpPr>
          <p:cNvPr id="3" name="Content Placeholder 2">
            <a:extLst>
              <a:ext uri="{FF2B5EF4-FFF2-40B4-BE49-F238E27FC236}">
                <a16:creationId xmlns:a16="http://schemas.microsoft.com/office/drawing/2014/main" id="{544E5EEA-4960-5A4F-6347-778BFEBC3CB6}"/>
              </a:ext>
            </a:extLst>
          </p:cNvPr>
          <p:cNvSpPr>
            <a:spLocks noGrp="1"/>
          </p:cNvSpPr>
          <p:nvPr>
            <p:ph idx="1"/>
          </p:nvPr>
        </p:nvSpPr>
        <p:spPr/>
        <p:txBody>
          <a:bodyPr/>
          <a:lstStyle>
            <a:lvl1pPr>
              <a:defRPr sz="3200" b="1"/>
            </a:lvl1pPr>
            <a:lvl2pPr>
              <a:defRPr sz="3200"/>
            </a:lvl2pPr>
            <a:lvl3pPr>
              <a:defRPr sz="2800"/>
            </a:lvl3pPr>
          </a:lstStyle>
          <a:p>
            <a:pPr lvl="0"/>
            <a:r>
              <a:rPr lang="en-US" dirty="0"/>
              <a:t>Click to 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A764A596-31A9-9BE5-4632-2473A04BD778}"/>
              </a:ext>
            </a:extLst>
          </p:cNvPr>
          <p:cNvSpPr>
            <a:spLocks noGrp="1"/>
          </p:cNvSpPr>
          <p:nvPr>
            <p:ph type="dt" sz="half" idx="10"/>
          </p:nvPr>
        </p:nvSpPr>
        <p:spPr/>
        <p:txBody>
          <a:bodyPr/>
          <a:lstStyle/>
          <a:p>
            <a:fld id="{14E119AA-0D9D-4193-BF04-F42D2B6C560D}" type="datetime1">
              <a:rPr lang="en-US" altLang="zh-CN" smtClean="0"/>
              <a:t>12/16/2023</a:t>
            </a:fld>
            <a:endParaRPr lang="en-US"/>
          </a:p>
        </p:txBody>
      </p:sp>
      <p:sp>
        <p:nvSpPr>
          <p:cNvPr id="5" name="Footer Placeholder 4">
            <a:extLst>
              <a:ext uri="{FF2B5EF4-FFF2-40B4-BE49-F238E27FC236}">
                <a16:creationId xmlns:a16="http://schemas.microsoft.com/office/drawing/2014/main" id="{4A827E50-210F-C545-EFA9-1EB5A25BDA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2BE081-ABD1-CB06-D070-C431B53A000F}"/>
              </a:ext>
            </a:extLst>
          </p:cNvPr>
          <p:cNvSpPr>
            <a:spLocks noGrp="1"/>
          </p:cNvSpPr>
          <p:nvPr>
            <p:ph type="sldNum" sz="quarter" idx="12"/>
          </p:nvPr>
        </p:nvSpPr>
        <p:spPr/>
        <p:txBody>
          <a:bodyPr/>
          <a:lstStyle/>
          <a:p>
            <a:fld id="{56E1638E-C4A7-4AC6-A880-789223C8188B}" type="slidenum">
              <a:rPr lang="en-US" smtClean="0"/>
              <a:t>‹#›</a:t>
            </a:fld>
            <a:endParaRPr lang="en-US"/>
          </a:p>
        </p:txBody>
      </p:sp>
    </p:spTree>
    <p:extLst>
      <p:ext uri="{BB962C8B-B14F-4D97-AF65-F5344CB8AC3E}">
        <p14:creationId xmlns:p14="http://schemas.microsoft.com/office/powerpoint/2010/main" val="3144743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2B59C-6D68-4EFB-8FA4-28790C8C5FF4}"/>
              </a:ext>
            </a:extLst>
          </p:cNvPr>
          <p:cNvSpPr>
            <a:spLocks noGrp="1"/>
          </p:cNvSpPr>
          <p:nvPr>
            <p:ph type="title"/>
          </p:nvPr>
        </p:nvSpPr>
        <p:spPr>
          <a:xfrm>
            <a:off x="831850" y="1709738"/>
            <a:ext cx="10515600" cy="2852737"/>
          </a:xfrm>
        </p:spPr>
        <p:txBody>
          <a:bodyPr anchor="b"/>
          <a:lstStyle>
            <a:lvl1pPr>
              <a:defRPr sz="6000" b="1"/>
            </a:lvl1pPr>
          </a:lstStyle>
          <a:p>
            <a:r>
              <a:rPr lang="en-US"/>
              <a:t>Click to edit Master title style</a:t>
            </a:r>
          </a:p>
        </p:txBody>
      </p:sp>
      <p:sp>
        <p:nvSpPr>
          <p:cNvPr id="3" name="Text Placeholder 2">
            <a:extLst>
              <a:ext uri="{FF2B5EF4-FFF2-40B4-BE49-F238E27FC236}">
                <a16:creationId xmlns:a16="http://schemas.microsoft.com/office/drawing/2014/main" id="{82C9D718-901F-E7AD-52C8-F0D40383F263}"/>
              </a:ext>
            </a:extLst>
          </p:cNvPr>
          <p:cNvSpPr>
            <a:spLocks noGrp="1"/>
          </p:cNvSpPr>
          <p:nvPr>
            <p:ph type="body" idx="1"/>
          </p:nvPr>
        </p:nvSpPr>
        <p:spPr>
          <a:xfrm>
            <a:off x="831850" y="4589463"/>
            <a:ext cx="10515600" cy="1500187"/>
          </a:xfrm>
        </p:spPr>
        <p:txBody>
          <a:bodyPr>
            <a:normAutofit/>
          </a:bodyPr>
          <a:lstStyle>
            <a:lvl1pPr marL="0" indent="0">
              <a:buNone/>
              <a:defRPr sz="3600" b="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BFE96592-4BEF-F3E6-B11F-439B0B1E3E90}"/>
              </a:ext>
            </a:extLst>
          </p:cNvPr>
          <p:cNvSpPr>
            <a:spLocks noGrp="1"/>
          </p:cNvSpPr>
          <p:nvPr>
            <p:ph type="dt" sz="half" idx="10"/>
          </p:nvPr>
        </p:nvSpPr>
        <p:spPr/>
        <p:txBody>
          <a:bodyPr/>
          <a:lstStyle/>
          <a:p>
            <a:fld id="{D893051C-CCBD-4B53-991E-6C79BF5061E5}" type="datetime1">
              <a:rPr lang="en-US" altLang="zh-CN" smtClean="0"/>
              <a:t>12/16/2023</a:t>
            </a:fld>
            <a:endParaRPr lang="en-US"/>
          </a:p>
        </p:txBody>
      </p:sp>
      <p:sp>
        <p:nvSpPr>
          <p:cNvPr id="5" name="Footer Placeholder 4">
            <a:extLst>
              <a:ext uri="{FF2B5EF4-FFF2-40B4-BE49-F238E27FC236}">
                <a16:creationId xmlns:a16="http://schemas.microsoft.com/office/drawing/2014/main" id="{084F74A9-13B0-20F2-DFEF-028C3DCE8F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9A035D-9049-526A-18DB-7D07686F9059}"/>
              </a:ext>
            </a:extLst>
          </p:cNvPr>
          <p:cNvSpPr>
            <a:spLocks noGrp="1"/>
          </p:cNvSpPr>
          <p:nvPr>
            <p:ph type="sldNum" sz="quarter" idx="12"/>
          </p:nvPr>
        </p:nvSpPr>
        <p:spPr/>
        <p:txBody>
          <a:bodyPr/>
          <a:lstStyle/>
          <a:p>
            <a:fld id="{56E1638E-C4A7-4AC6-A880-789223C8188B}" type="slidenum">
              <a:rPr lang="en-US" smtClean="0"/>
              <a:t>‹#›</a:t>
            </a:fld>
            <a:endParaRPr lang="en-US"/>
          </a:p>
        </p:txBody>
      </p:sp>
    </p:spTree>
    <p:extLst>
      <p:ext uri="{BB962C8B-B14F-4D97-AF65-F5344CB8AC3E}">
        <p14:creationId xmlns:p14="http://schemas.microsoft.com/office/powerpoint/2010/main" val="29009879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860CC-BF35-3A15-0417-39A9FC5EDDA7}"/>
              </a:ext>
            </a:extLst>
          </p:cNvPr>
          <p:cNvSpPr>
            <a:spLocks noGrp="1"/>
          </p:cNvSpPr>
          <p:nvPr>
            <p:ph type="title"/>
          </p:nvPr>
        </p:nvSpPr>
        <p:spPr/>
        <p:txBody>
          <a:bodyPr>
            <a:normAutofit/>
          </a:bodyPr>
          <a:lstStyle>
            <a:lvl1pPr>
              <a:defRPr sz="4800" b="1"/>
            </a:lvl1pPr>
          </a:lstStyle>
          <a:p>
            <a:r>
              <a:rPr lang="en-US" dirty="0"/>
              <a:t>Click to edit Master title style</a:t>
            </a:r>
          </a:p>
        </p:txBody>
      </p:sp>
      <p:sp>
        <p:nvSpPr>
          <p:cNvPr id="3" name="Content Placeholder 2">
            <a:extLst>
              <a:ext uri="{FF2B5EF4-FFF2-40B4-BE49-F238E27FC236}">
                <a16:creationId xmlns:a16="http://schemas.microsoft.com/office/drawing/2014/main" id="{2826F4DA-15AC-56CB-44CD-2B427525C593}"/>
              </a:ext>
            </a:extLst>
          </p:cNvPr>
          <p:cNvSpPr>
            <a:spLocks noGrp="1"/>
          </p:cNvSpPr>
          <p:nvPr>
            <p:ph sz="half" idx="1"/>
          </p:nvPr>
        </p:nvSpPr>
        <p:spPr>
          <a:xfrm>
            <a:off x="838200" y="1825625"/>
            <a:ext cx="5181600" cy="4351338"/>
          </a:xfrm>
        </p:spPr>
        <p:txBody>
          <a:bodyPr/>
          <a:lstStyle>
            <a:lvl1pPr>
              <a:defRPr sz="3200" b="1"/>
            </a:lvl1pPr>
            <a:lvl2pPr>
              <a:defRPr sz="3200"/>
            </a:lvl2pPr>
            <a:lvl3pPr>
              <a:defRPr sz="2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a:extLst>
              <a:ext uri="{FF2B5EF4-FFF2-40B4-BE49-F238E27FC236}">
                <a16:creationId xmlns:a16="http://schemas.microsoft.com/office/drawing/2014/main" id="{11771623-98EF-E9A9-8E67-9BF2317E6BE8}"/>
              </a:ext>
            </a:extLst>
          </p:cNvPr>
          <p:cNvSpPr>
            <a:spLocks noGrp="1"/>
          </p:cNvSpPr>
          <p:nvPr>
            <p:ph sz="half" idx="2"/>
          </p:nvPr>
        </p:nvSpPr>
        <p:spPr>
          <a:xfrm>
            <a:off x="6172200" y="1825625"/>
            <a:ext cx="5181600" cy="4351338"/>
          </a:xfrm>
        </p:spPr>
        <p:txBody>
          <a:bodyPr/>
          <a:lstStyle>
            <a:lvl1pPr>
              <a:defRPr sz="3200" b="1"/>
            </a:lvl1pPr>
            <a:lvl2pPr>
              <a:defRPr sz="3200"/>
            </a:lvl2pPr>
            <a:lvl3pPr>
              <a:defRPr sz="2800"/>
            </a:lvl3pPr>
          </a:lstStyle>
          <a:p>
            <a:pPr lvl="0"/>
            <a:r>
              <a:rPr lang="en-US" dirty="0"/>
              <a:t>Click to edit Master text styles</a:t>
            </a:r>
          </a:p>
          <a:p>
            <a:pPr lvl="1"/>
            <a:r>
              <a:rPr lang="en-US" dirty="0"/>
              <a:t>Second level</a:t>
            </a:r>
          </a:p>
          <a:p>
            <a:pPr lvl="2"/>
            <a:r>
              <a:rPr lang="en-US" dirty="0"/>
              <a:t>Third level</a:t>
            </a:r>
          </a:p>
        </p:txBody>
      </p:sp>
      <p:sp>
        <p:nvSpPr>
          <p:cNvPr id="5" name="Date Placeholder 4">
            <a:extLst>
              <a:ext uri="{FF2B5EF4-FFF2-40B4-BE49-F238E27FC236}">
                <a16:creationId xmlns:a16="http://schemas.microsoft.com/office/drawing/2014/main" id="{1BB71331-AF9A-7363-C0B0-84261E68FE9D}"/>
              </a:ext>
            </a:extLst>
          </p:cNvPr>
          <p:cNvSpPr>
            <a:spLocks noGrp="1"/>
          </p:cNvSpPr>
          <p:nvPr>
            <p:ph type="dt" sz="half" idx="10"/>
          </p:nvPr>
        </p:nvSpPr>
        <p:spPr/>
        <p:txBody>
          <a:bodyPr/>
          <a:lstStyle/>
          <a:p>
            <a:fld id="{E4CC6258-E445-46D8-84C9-5220198B375F}" type="datetime1">
              <a:rPr lang="en-US" altLang="zh-CN" smtClean="0"/>
              <a:t>12/16/2023</a:t>
            </a:fld>
            <a:endParaRPr lang="en-US"/>
          </a:p>
        </p:txBody>
      </p:sp>
      <p:sp>
        <p:nvSpPr>
          <p:cNvPr id="6" name="Footer Placeholder 5">
            <a:extLst>
              <a:ext uri="{FF2B5EF4-FFF2-40B4-BE49-F238E27FC236}">
                <a16:creationId xmlns:a16="http://schemas.microsoft.com/office/drawing/2014/main" id="{0AF2E209-4A28-DBEE-47F9-3766AB1B17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58B411-1268-67B5-EC5D-A190A1E12E84}"/>
              </a:ext>
            </a:extLst>
          </p:cNvPr>
          <p:cNvSpPr>
            <a:spLocks noGrp="1"/>
          </p:cNvSpPr>
          <p:nvPr>
            <p:ph type="sldNum" sz="quarter" idx="12"/>
          </p:nvPr>
        </p:nvSpPr>
        <p:spPr/>
        <p:txBody>
          <a:bodyPr/>
          <a:lstStyle/>
          <a:p>
            <a:fld id="{56E1638E-C4A7-4AC6-A880-789223C8188B}" type="slidenum">
              <a:rPr lang="en-US" smtClean="0"/>
              <a:t>‹#›</a:t>
            </a:fld>
            <a:endParaRPr lang="en-US"/>
          </a:p>
        </p:txBody>
      </p:sp>
    </p:spTree>
    <p:extLst>
      <p:ext uri="{BB962C8B-B14F-4D97-AF65-F5344CB8AC3E}">
        <p14:creationId xmlns:p14="http://schemas.microsoft.com/office/powerpoint/2010/main" val="13504142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FAA9E9-3A6D-5828-D7CA-3F73040E35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F801B0-A581-1AA0-9092-F4C20EED66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5C909DA9-BFD4-0314-9B44-AE7B8F7D4C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3994EF-1798-4511-9694-8B1F6A4E75BE}" type="datetime1">
              <a:rPr lang="en-US" altLang="zh-CN" smtClean="0"/>
              <a:t>12/16/2023</a:t>
            </a:fld>
            <a:endParaRPr lang="en-US"/>
          </a:p>
        </p:txBody>
      </p:sp>
      <p:sp>
        <p:nvSpPr>
          <p:cNvPr id="5" name="Footer Placeholder 4">
            <a:extLst>
              <a:ext uri="{FF2B5EF4-FFF2-40B4-BE49-F238E27FC236}">
                <a16:creationId xmlns:a16="http://schemas.microsoft.com/office/drawing/2014/main" id="{27486516-BEB9-1B46-D76D-EADA2F079D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7CD2A5-683B-BF9D-14D0-896A22F582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E1638E-C4A7-4AC6-A880-789223C8188B}" type="slidenum">
              <a:rPr lang="en-US" smtClean="0"/>
              <a:t>‹#›</a:t>
            </a:fld>
            <a:endParaRPr lang="en-US"/>
          </a:p>
        </p:txBody>
      </p:sp>
    </p:spTree>
    <p:extLst>
      <p:ext uri="{BB962C8B-B14F-4D97-AF65-F5344CB8AC3E}">
        <p14:creationId xmlns:p14="http://schemas.microsoft.com/office/powerpoint/2010/main" val="1320772640"/>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hf sldNum="0" hdr="0" ftr="0" dt="0"/>
  <p:txStyles>
    <p:titleStyle>
      <a:lvl1pPr algn="l" defTabSz="914400" rtl="0" eaLnBrk="1" latinLnBrk="0" hangingPunct="1">
        <a:lnSpc>
          <a:spcPct val="90000"/>
        </a:lnSpc>
        <a:spcBef>
          <a:spcPct val="0"/>
        </a:spcBef>
        <a:buNone/>
        <a:defRPr sz="4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317473-BCA1-6A1A-8037-3A5CC2CA3F45}"/>
              </a:ext>
            </a:extLst>
          </p:cNvPr>
          <p:cNvSpPr>
            <a:spLocks noGrp="1"/>
          </p:cNvSpPr>
          <p:nvPr>
            <p:ph type="title"/>
          </p:nvPr>
        </p:nvSpPr>
        <p:spPr>
          <a:xfrm>
            <a:off x="997518" y="1468288"/>
            <a:ext cx="9938706" cy="2937467"/>
          </a:xfrm>
        </p:spPr>
        <p:txBody>
          <a:bodyPr vert="horz" lIns="91440" tIns="45720" rIns="91440" bIns="45720" rtlCol="0" anchor="ctr">
            <a:noAutofit/>
          </a:bodyPr>
          <a:lstStyle/>
          <a:p>
            <a:pPr algn="ctr"/>
            <a:r>
              <a:rPr lang="en-US" sz="8000" kern="1200" dirty="0">
                <a:solidFill>
                  <a:srgbClr val="002060"/>
                </a:solidFill>
                <a:latin typeface="+mn-lt"/>
                <a:ea typeface="+mj-ea"/>
                <a:cs typeface="+mj-cs"/>
              </a:rPr>
              <a:t>Feature </a:t>
            </a:r>
            <a:r>
              <a:rPr lang="en-US" altLang="zh-CN" sz="8000" kern="1200" dirty="0">
                <a:solidFill>
                  <a:srgbClr val="002060"/>
                </a:solidFill>
                <a:latin typeface="+mn-lt"/>
                <a:ea typeface="+mj-ea"/>
                <a:cs typeface="+mj-cs"/>
              </a:rPr>
              <a:t>Extraction </a:t>
            </a:r>
            <a:r>
              <a:rPr lang="en-US" altLang="zh-CN" sz="8000" dirty="0">
                <a:solidFill>
                  <a:srgbClr val="002060"/>
                </a:solidFill>
                <a:latin typeface="+mn-lt"/>
              </a:rPr>
              <a:t>and</a:t>
            </a:r>
            <a:r>
              <a:rPr lang="en-US" sz="8000" kern="1200" dirty="0">
                <a:solidFill>
                  <a:srgbClr val="002060"/>
                </a:solidFill>
                <a:latin typeface="+mn-lt"/>
                <a:ea typeface="+mj-ea"/>
                <a:cs typeface="+mj-cs"/>
              </a:rPr>
              <a:t> </a:t>
            </a:r>
            <a:r>
              <a:rPr lang="en-US" altLang="zh-CN" sz="8000" kern="1200" dirty="0">
                <a:solidFill>
                  <a:srgbClr val="002060"/>
                </a:solidFill>
                <a:latin typeface="+mn-lt"/>
                <a:ea typeface="+mj-ea"/>
                <a:cs typeface="+mj-cs"/>
              </a:rPr>
              <a:t>Feature </a:t>
            </a:r>
            <a:r>
              <a:rPr lang="en-US" sz="8000" kern="1200" dirty="0">
                <a:solidFill>
                  <a:srgbClr val="002060"/>
                </a:solidFill>
                <a:latin typeface="+mn-lt"/>
                <a:ea typeface="+mj-ea"/>
                <a:cs typeface="+mj-cs"/>
              </a:rPr>
              <a:t>Engineering</a:t>
            </a:r>
          </a:p>
        </p:txBody>
      </p:sp>
      <p:sp>
        <p:nvSpPr>
          <p:cNvPr id="2" name="TextBox 1">
            <a:extLst>
              <a:ext uri="{FF2B5EF4-FFF2-40B4-BE49-F238E27FC236}">
                <a16:creationId xmlns:a16="http://schemas.microsoft.com/office/drawing/2014/main" id="{E51C9B85-3E04-A86D-64CB-005A53F63DA1}"/>
              </a:ext>
            </a:extLst>
          </p:cNvPr>
          <p:cNvSpPr txBox="1"/>
          <p:nvPr/>
        </p:nvSpPr>
        <p:spPr>
          <a:xfrm>
            <a:off x="10943082" y="6425296"/>
            <a:ext cx="263214" cy="276999"/>
          </a:xfrm>
          <a:prstGeom prst="rect">
            <a:avLst/>
          </a:prstGeom>
          <a:noFill/>
        </p:spPr>
        <p:txBody>
          <a:bodyPr wrap="none" rtlCol="0">
            <a:spAutoFit/>
          </a:bodyPr>
          <a:lstStyle/>
          <a:p>
            <a:r>
              <a:rPr lang="en-US" altLang="zh-CN" sz="1200" dirty="0"/>
              <a:t>3</a:t>
            </a:r>
            <a:endParaRPr lang="zh-CN" altLang="en-US" sz="1200" dirty="0"/>
          </a:p>
        </p:txBody>
      </p:sp>
    </p:spTree>
    <p:extLst>
      <p:ext uri="{BB962C8B-B14F-4D97-AF65-F5344CB8AC3E}">
        <p14:creationId xmlns:p14="http://schemas.microsoft.com/office/powerpoint/2010/main" val="1143348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E4E9CE-D629-3AFA-C986-26F97E94E175}"/>
              </a:ext>
            </a:extLst>
          </p:cNvPr>
          <p:cNvSpPr>
            <a:spLocks noGrp="1"/>
          </p:cNvSpPr>
          <p:nvPr>
            <p:ph type="title"/>
          </p:nvPr>
        </p:nvSpPr>
        <p:spPr>
          <a:xfrm>
            <a:off x="699713" y="248038"/>
            <a:ext cx="10813861" cy="1177402"/>
          </a:xfrm>
        </p:spPr>
        <p:txBody>
          <a:bodyPr vert="horz" lIns="91440" tIns="45720" rIns="91440" bIns="45720" rtlCol="0" anchor="ctr">
            <a:normAutofit/>
          </a:bodyPr>
          <a:lstStyle/>
          <a:p>
            <a:r>
              <a:rPr lang="en-US" kern="1200" dirty="0">
                <a:solidFill>
                  <a:srgbClr val="FFFFFF"/>
                </a:solidFill>
                <a:latin typeface="+mj-lt"/>
                <a:ea typeface="+mj-ea"/>
                <a:cs typeface="+mj-cs"/>
              </a:rPr>
              <a:t>Raw Data</a:t>
            </a:r>
          </a:p>
        </p:txBody>
      </p:sp>
      <p:sp>
        <p:nvSpPr>
          <p:cNvPr id="10" name="Content Placeholder 2">
            <a:extLst>
              <a:ext uri="{FF2B5EF4-FFF2-40B4-BE49-F238E27FC236}">
                <a16:creationId xmlns:a16="http://schemas.microsoft.com/office/drawing/2014/main" id="{C94C5A59-509A-D6B8-9CAA-48F398B34950}"/>
              </a:ext>
            </a:extLst>
          </p:cNvPr>
          <p:cNvSpPr txBox="1">
            <a:spLocks/>
          </p:cNvSpPr>
          <p:nvPr/>
        </p:nvSpPr>
        <p:spPr>
          <a:xfrm>
            <a:off x="4293703" y="6257053"/>
            <a:ext cx="3697357" cy="4644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722376">
              <a:spcBef>
                <a:spcPts val="790"/>
              </a:spcBef>
              <a:buFont typeface="Arial" panose="020B0604020202020204" pitchFamily="34" charset="0"/>
              <a:buNone/>
            </a:pPr>
            <a:r>
              <a:rPr lang="en-US" sz="2000" b="0"/>
              <a:t>Dougherty &amp; IIyankou, 2023</a:t>
            </a:r>
            <a:endParaRPr lang="en-US" sz="2000" b="0" dirty="0"/>
          </a:p>
        </p:txBody>
      </p:sp>
      <p:pic>
        <p:nvPicPr>
          <p:cNvPr id="17" name="Picture 16">
            <a:extLst>
              <a:ext uri="{FF2B5EF4-FFF2-40B4-BE49-F238E27FC236}">
                <a16:creationId xmlns:a16="http://schemas.microsoft.com/office/drawing/2014/main" id="{079936FC-2EC6-6D10-2214-F7BE184FF2BB}"/>
              </a:ext>
            </a:extLst>
          </p:cNvPr>
          <p:cNvPicPr>
            <a:picLocks noChangeAspect="1"/>
          </p:cNvPicPr>
          <p:nvPr/>
        </p:nvPicPr>
        <p:blipFill>
          <a:blip r:embed="rId3"/>
          <a:stretch>
            <a:fillRect/>
          </a:stretch>
        </p:blipFill>
        <p:spPr>
          <a:xfrm>
            <a:off x="1631322" y="1957657"/>
            <a:ext cx="8686800" cy="3200400"/>
          </a:xfrm>
          <a:prstGeom prst="rect">
            <a:avLst/>
          </a:prstGeom>
        </p:spPr>
      </p:pic>
      <p:sp>
        <p:nvSpPr>
          <p:cNvPr id="22" name="TextBox 21">
            <a:extLst>
              <a:ext uri="{FF2B5EF4-FFF2-40B4-BE49-F238E27FC236}">
                <a16:creationId xmlns:a16="http://schemas.microsoft.com/office/drawing/2014/main" id="{606F64AA-B0A6-BC2C-00BE-B133E70B6608}"/>
              </a:ext>
            </a:extLst>
          </p:cNvPr>
          <p:cNvSpPr txBox="1"/>
          <p:nvPr/>
        </p:nvSpPr>
        <p:spPr>
          <a:xfrm>
            <a:off x="1967244" y="5308573"/>
            <a:ext cx="8014956" cy="461665"/>
          </a:xfrm>
          <a:prstGeom prst="rect">
            <a:avLst/>
          </a:prstGeom>
          <a:noFill/>
        </p:spPr>
        <p:txBody>
          <a:bodyPr wrap="square">
            <a:spAutoFit/>
          </a:bodyPr>
          <a:lstStyle/>
          <a:p>
            <a:r>
              <a:rPr lang="en-US" sz="2400" b="0" i="1" dirty="0">
                <a:solidFill>
                  <a:srgbClr val="333333"/>
                </a:solidFill>
                <a:effectLst/>
                <a:latin typeface="Helvetica Neue"/>
              </a:rPr>
              <a:t>Figure 4.1: More often than not, raw data looks messy.</a:t>
            </a:r>
            <a:endParaRPr lang="en-US" sz="2400" dirty="0"/>
          </a:p>
        </p:txBody>
      </p:sp>
      <p:sp>
        <p:nvSpPr>
          <p:cNvPr id="23" name="Rectangle 22">
            <a:extLst>
              <a:ext uri="{FF2B5EF4-FFF2-40B4-BE49-F238E27FC236}">
                <a16:creationId xmlns:a16="http://schemas.microsoft.com/office/drawing/2014/main" id="{A6AF1DEA-3A0C-EAFE-CD7E-54B1CC04FF55}"/>
              </a:ext>
            </a:extLst>
          </p:cNvPr>
          <p:cNvSpPr/>
          <p:nvPr/>
        </p:nvSpPr>
        <p:spPr>
          <a:xfrm>
            <a:off x="1873878" y="3429000"/>
            <a:ext cx="1731471" cy="1103243"/>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F795699-09E8-972B-4E37-D31B7F62F53A}"/>
              </a:ext>
            </a:extLst>
          </p:cNvPr>
          <p:cNvSpPr/>
          <p:nvPr/>
        </p:nvSpPr>
        <p:spPr>
          <a:xfrm>
            <a:off x="4243251" y="2663687"/>
            <a:ext cx="2846662" cy="2494370"/>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8FEBFF9-1340-7A7A-21FC-5583D9F33C42}"/>
              </a:ext>
            </a:extLst>
          </p:cNvPr>
          <p:cNvSpPr/>
          <p:nvPr/>
        </p:nvSpPr>
        <p:spPr>
          <a:xfrm>
            <a:off x="7471460" y="2653879"/>
            <a:ext cx="2846662" cy="2494370"/>
          </a:xfrm>
          <a:prstGeom prst="rect">
            <a:avLst/>
          </a:prstGeom>
          <a:no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65E8B75-7354-5FBC-CF0B-04200FBF093A}"/>
              </a:ext>
            </a:extLst>
          </p:cNvPr>
          <p:cNvSpPr txBox="1"/>
          <p:nvPr/>
        </p:nvSpPr>
        <p:spPr>
          <a:xfrm>
            <a:off x="10943082" y="6425296"/>
            <a:ext cx="263214" cy="276999"/>
          </a:xfrm>
          <a:prstGeom prst="rect">
            <a:avLst/>
          </a:prstGeom>
          <a:noFill/>
        </p:spPr>
        <p:txBody>
          <a:bodyPr wrap="none" rtlCol="0">
            <a:spAutoFit/>
          </a:bodyPr>
          <a:lstStyle/>
          <a:p>
            <a:r>
              <a:rPr lang="en-US" altLang="zh-CN" sz="1200" dirty="0"/>
              <a:t>4</a:t>
            </a:r>
            <a:endParaRPr lang="zh-CN" altLang="en-US" sz="1200" dirty="0"/>
          </a:p>
        </p:txBody>
      </p:sp>
    </p:spTree>
    <p:extLst>
      <p:ext uri="{BB962C8B-B14F-4D97-AF65-F5344CB8AC3E}">
        <p14:creationId xmlns:p14="http://schemas.microsoft.com/office/powerpoint/2010/main" val="22930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heel(1)">
                                      <p:cBhvr>
                                        <p:cTn id="11" dur="500"/>
                                        <p:tgtEl>
                                          <p:spTgt spid="23"/>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heel(1)">
                                      <p:cBhvr>
                                        <p:cTn id="15" dur="500"/>
                                        <p:tgtEl>
                                          <p:spTgt spid="24"/>
                                        </p:tgtEl>
                                      </p:cBhvr>
                                    </p:animEffect>
                                  </p:childTnLst>
                                </p:cTn>
                              </p:par>
                            </p:childTnLst>
                          </p:cTn>
                        </p:par>
                        <p:par>
                          <p:cTn id="16" fill="hold">
                            <p:stCondLst>
                              <p:cond delay="1500"/>
                            </p:stCondLst>
                            <p:childTnLst>
                              <p:par>
                                <p:cTn id="17" presetID="21"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heel(1)">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3" grpId="0" animBg="1"/>
      <p:bldP spid="24" grpId="0" animBg="1"/>
      <p:bldP spid="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E4E9CE-D629-3AFA-C986-26F97E94E175}"/>
              </a:ext>
            </a:extLst>
          </p:cNvPr>
          <p:cNvSpPr>
            <a:spLocks noGrp="1"/>
          </p:cNvSpPr>
          <p:nvPr>
            <p:ph type="title"/>
          </p:nvPr>
        </p:nvSpPr>
        <p:spPr>
          <a:xfrm>
            <a:off x="699713" y="248038"/>
            <a:ext cx="10813861" cy="1177402"/>
          </a:xfrm>
        </p:spPr>
        <p:txBody>
          <a:bodyPr vert="horz" lIns="91440" tIns="45720" rIns="91440" bIns="45720" rtlCol="0" anchor="ctr">
            <a:normAutofit/>
          </a:bodyPr>
          <a:lstStyle/>
          <a:p>
            <a:r>
              <a:rPr lang="en-US" kern="1200" dirty="0">
                <a:solidFill>
                  <a:srgbClr val="FFFFFF"/>
                </a:solidFill>
                <a:latin typeface="+mj-lt"/>
                <a:ea typeface="+mj-ea"/>
                <a:cs typeface="+mj-cs"/>
              </a:rPr>
              <a:t>Machine Learning Pipeline</a:t>
            </a:r>
          </a:p>
        </p:txBody>
      </p:sp>
      <p:pic>
        <p:nvPicPr>
          <p:cNvPr id="5" name="Picture 4">
            <a:extLst>
              <a:ext uri="{FF2B5EF4-FFF2-40B4-BE49-F238E27FC236}">
                <a16:creationId xmlns:a16="http://schemas.microsoft.com/office/drawing/2014/main" id="{FE0920AE-B61E-7B0A-140B-AA723AEAEAFB}"/>
              </a:ext>
            </a:extLst>
          </p:cNvPr>
          <p:cNvPicPr>
            <a:picLocks noChangeAspect="1"/>
          </p:cNvPicPr>
          <p:nvPr/>
        </p:nvPicPr>
        <p:blipFill>
          <a:blip r:embed="rId3"/>
          <a:stretch>
            <a:fillRect/>
          </a:stretch>
        </p:blipFill>
        <p:spPr>
          <a:xfrm>
            <a:off x="1031094" y="1594174"/>
            <a:ext cx="8485096" cy="3582151"/>
          </a:xfrm>
          <a:prstGeom prst="rect">
            <a:avLst/>
          </a:prstGeom>
        </p:spPr>
      </p:pic>
      <p:sp>
        <p:nvSpPr>
          <p:cNvPr id="7" name="Arrow: Curved Down 6">
            <a:extLst>
              <a:ext uri="{FF2B5EF4-FFF2-40B4-BE49-F238E27FC236}">
                <a16:creationId xmlns:a16="http://schemas.microsoft.com/office/drawing/2014/main" id="{A0C9D49C-6EBE-F535-C21F-9F1F6FC4F997}"/>
              </a:ext>
            </a:extLst>
          </p:cNvPr>
          <p:cNvSpPr/>
          <p:nvPr/>
        </p:nvSpPr>
        <p:spPr>
          <a:xfrm>
            <a:off x="4188568" y="1410873"/>
            <a:ext cx="2663538" cy="812014"/>
          </a:xfrm>
          <a:prstGeom prst="curvedDownArrow">
            <a:avLst/>
          </a:prstGeom>
          <a:solidFill>
            <a:srgbClr val="FFFF00"/>
          </a:solidFill>
          <a:ln>
            <a:solidFill>
              <a:schemeClr val="accent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A354F1F2-9710-22A5-43A6-5E779F5BB2B5}"/>
              </a:ext>
            </a:extLst>
          </p:cNvPr>
          <p:cNvPicPr>
            <a:picLocks noChangeAspect="1"/>
          </p:cNvPicPr>
          <p:nvPr/>
        </p:nvPicPr>
        <p:blipFill>
          <a:blip r:embed="rId4"/>
          <a:stretch>
            <a:fillRect/>
          </a:stretch>
        </p:blipFill>
        <p:spPr>
          <a:xfrm>
            <a:off x="332391" y="5161733"/>
            <a:ext cx="9214324" cy="1536779"/>
          </a:xfrm>
          <a:prstGeom prst="rect">
            <a:avLst/>
          </a:prstGeom>
        </p:spPr>
      </p:pic>
      <p:sp>
        <p:nvSpPr>
          <p:cNvPr id="3" name="Content Placeholder 2">
            <a:extLst>
              <a:ext uri="{FF2B5EF4-FFF2-40B4-BE49-F238E27FC236}">
                <a16:creationId xmlns:a16="http://schemas.microsoft.com/office/drawing/2014/main" id="{96CB5766-CD77-311C-80D2-CD758C2E50A2}"/>
              </a:ext>
            </a:extLst>
          </p:cNvPr>
          <p:cNvSpPr>
            <a:spLocks noGrp="1"/>
          </p:cNvSpPr>
          <p:nvPr>
            <p:ph idx="1"/>
          </p:nvPr>
        </p:nvSpPr>
        <p:spPr>
          <a:xfrm>
            <a:off x="9546715" y="2754335"/>
            <a:ext cx="2339686" cy="403965"/>
          </a:xfrm>
        </p:spPr>
        <p:txBody>
          <a:bodyPr>
            <a:normAutofit/>
          </a:bodyPr>
          <a:lstStyle/>
          <a:p>
            <a:pPr marL="0" indent="0" defTabSz="722376">
              <a:spcBef>
                <a:spcPts val="790"/>
              </a:spcBef>
              <a:buNone/>
            </a:pPr>
            <a:r>
              <a:rPr lang="en-US" sz="1800" b="0" kern="1200" dirty="0">
                <a:solidFill>
                  <a:schemeClr val="tx1"/>
                </a:solidFill>
              </a:rPr>
              <a:t>Zheng &amp; </a:t>
            </a:r>
            <a:r>
              <a:rPr lang="en-US" sz="1800" b="0" kern="1200" dirty="0" err="1">
                <a:solidFill>
                  <a:schemeClr val="tx1"/>
                </a:solidFill>
              </a:rPr>
              <a:t>Casari</a:t>
            </a:r>
            <a:r>
              <a:rPr lang="en-US" sz="1800" b="0" kern="1200" dirty="0">
                <a:solidFill>
                  <a:schemeClr val="tx1"/>
                </a:solidFill>
              </a:rPr>
              <a:t>, 2018</a:t>
            </a:r>
            <a:endParaRPr lang="en-US" sz="1800" b="0" dirty="0"/>
          </a:p>
        </p:txBody>
      </p:sp>
      <p:sp>
        <p:nvSpPr>
          <p:cNvPr id="10" name="Content Placeholder 2">
            <a:extLst>
              <a:ext uri="{FF2B5EF4-FFF2-40B4-BE49-F238E27FC236}">
                <a16:creationId xmlns:a16="http://schemas.microsoft.com/office/drawing/2014/main" id="{C94C5A59-509A-D6B8-9CAA-48F398B34950}"/>
              </a:ext>
            </a:extLst>
          </p:cNvPr>
          <p:cNvSpPr txBox="1">
            <a:spLocks/>
          </p:cNvSpPr>
          <p:nvPr/>
        </p:nvSpPr>
        <p:spPr>
          <a:xfrm>
            <a:off x="9586014" y="5315848"/>
            <a:ext cx="2339686" cy="6936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722376">
              <a:spcBef>
                <a:spcPts val="790"/>
              </a:spcBef>
              <a:buFont typeface="Arial" panose="020B0604020202020204" pitchFamily="34" charset="0"/>
              <a:buNone/>
            </a:pPr>
            <a:r>
              <a:rPr lang="en-US" sz="1800" b="0" dirty="0"/>
              <a:t>Romero, Romero, &amp; Ventura, 2014</a:t>
            </a:r>
          </a:p>
        </p:txBody>
      </p:sp>
      <p:sp>
        <p:nvSpPr>
          <p:cNvPr id="11" name="Arrow: Down 10">
            <a:extLst>
              <a:ext uri="{FF2B5EF4-FFF2-40B4-BE49-F238E27FC236}">
                <a16:creationId xmlns:a16="http://schemas.microsoft.com/office/drawing/2014/main" id="{C0686DC7-856A-5C32-1818-A4627882E0E7}"/>
              </a:ext>
            </a:extLst>
          </p:cNvPr>
          <p:cNvSpPr/>
          <p:nvPr/>
        </p:nvSpPr>
        <p:spPr>
          <a:xfrm rot="12918856">
            <a:off x="1419375" y="3384664"/>
            <a:ext cx="484632" cy="2004390"/>
          </a:xfrm>
          <a:prstGeom prst="downArrow">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18503C2B-8FFB-5A5E-801E-7B9E86CD393C}"/>
              </a:ext>
            </a:extLst>
          </p:cNvPr>
          <p:cNvSpPr/>
          <p:nvPr/>
        </p:nvSpPr>
        <p:spPr>
          <a:xfrm rot="12918856">
            <a:off x="2557677" y="4088398"/>
            <a:ext cx="484632" cy="1192159"/>
          </a:xfrm>
          <a:prstGeom prst="downArrow">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DA4D143D-4F74-3CE6-A9AE-6599440882A8}"/>
              </a:ext>
            </a:extLst>
          </p:cNvPr>
          <p:cNvSpPr/>
          <p:nvPr/>
        </p:nvSpPr>
        <p:spPr>
          <a:xfrm rot="12918856">
            <a:off x="3762503" y="4353323"/>
            <a:ext cx="484632" cy="937957"/>
          </a:xfrm>
          <a:prstGeom prst="downArrow">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Up 18">
            <a:extLst>
              <a:ext uri="{FF2B5EF4-FFF2-40B4-BE49-F238E27FC236}">
                <a16:creationId xmlns:a16="http://schemas.microsoft.com/office/drawing/2014/main" id="{6954090D-C1C6-12EE-7322-D05B6526848B}"/>
              </a:ext>
            </a:extLst>
          </p:cNvPr>
          <p:cNvSpPr/>
          <p:nvPr/>
        </p:nvSpPr>
        <p:spPr>
          <a:xfrm rot="20893772">
            <a:off x="5383199" y="3118845"/>
            <a:ext cx="603703" cy="2118761"/>
          </a:xfrm>
          <a:prstGeom prst="upArrow">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5">
                  <a:lumMod val="50000"/>
                </a:schemeClr>
              </a:solidFill>
            </a:endParaRPr>
          </a:p>
        </p:txBody>
      </p:sp>
      <p:sp>
        <p:nvSpPr>
          <p:cNvPr id="20" name="Arrow: Up 19">
            <a:extLst>
              <a:ext uri="{FF2B5EF4-FFF2-40B4-BE49-F238E27FC236}">
                <a16:creationId xmlns:a16="http://schemas.microsoft.com/office/drawing/2014/main" id="{511CCEAD-8763-1A39-ABD3-25A7DB69EAD8}"/>
              </a:ext>
            </a:extLst>
          </p:cNvPr>
          <p:cNvSpPr/>
          <p:nvPr/>
        </p:nvSpPr>
        <p:spPr>
          <a:xfrm rot="19605548">
            <a:off x="6100882" y="2901532"/>
            <a:ext cx="727339" cy="2514776"/>
          </a:xfrm>
          <a:prstGeom prst="upArrow">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5">
                  <a:lumMod val="50000"/>
                </a:schemeClr>
              </a:solidFill>
            </a:endParaRPr>
          </a:p>
        </p:txBody>
      </p:sp>
      <p:sp>
        <p:nvSpPr>
          <p:cNvPr id="9" name="Rectangle 8">
            <a:extLst>
              <a:ext uri="{FF2B5EF4-FFF2-40B4-BE49-F238E27FC236}">
                <a16:creationId xmlns:a16="http://schemas.microsoft.com/office/drawing/2014/main" id="{2DB54056-74F1-922E-E45E-63D6F0866AE4}"/>
              </a:ext>
            </a:extLst>
          </p:cNvPr>
          <p:cNvSpPr/>
          <p:nvPr/>
        </p:nvSpPr>
        <p:spPr>
          <a:xfrm>
            <a:off x="1312679" y="1906813"/>
            <a:ext cx="1554117" cy="2965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t>Admissions</a:t>
            </a:r>
          </a:p>
        </p:txBody>
      </p:sp>
      <p:sp>
        <p:nvSpPr>
          <p:cNvPr id="17" name="Rectangle 16">
            <a:extLst>
              <a:ext uri="{FF2B5EF4-FFF2-40B4-BE49-F238E27FC236}">
                <a16:creationId xmlns:a16="http://schemas.microsoft.com/office/drawing/2014/main" id="{F54641B0-D299-149F-60CD-A6C105716EE1}"/>
              </a:ext>
            </a:extLst>
          </p:cNvPr>
          <p:cNvSpPr/>
          <p:nvPr/>
        </p:nvSpPr>
        <p:spPr>
          <a:xfrm>
            <a:off x="1312679" y="2348933"/>
            <a:ext cx="1554117" cy="2965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t>Registrar</a:t>
            </a:r>
          </a:p>
        </p:txBody>
      </p:sp>
      <p:sp>
        <p:nvSpPr>
          <p:cNvPr id="21" name="Rectangle 20">
            <a:extLst>
              <a:ext uri="{FF2B5EF4-FFF2-40B4-BE49-F238E27FC236}">
                <a16:creationId xmlns:a16="http://schemas.microsoft.com/office/drawing/2014/main" id="{F475717B-FF39-C140-DC16-CC48116C9613}"/>
              </a:ext>
            </a:extLst>
          </p:cNvPr>
          <p:cNvSpPr/>
          <p:nvPr/>
        </p:nvSpPr>
        <p:spPr>
          <a:xfrm>
            <a:off x="1312678" y="3211122"/>
            <a:ext cx="1554117" cy="2965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t>LMS</a:t>
            </a:r>
          </a:p>
        </p:txBody>
      </p:sp>
      <p:sp>
        <p:nvSpPr>
          <p:cNvPr id="6" name="Arrow: Up 5">
            <a:extLst>
              <a:ext uri="{FF2B5EF4-FFF2-40B4-BE49-F238E27FC236}">
                <a16:creationId xmlns:a16="http://schemas.microsoft.com/office/drawing/2014/main" id="{89F8C1C7-C95B-4FE8-F9D9-4AF6A2177363}"/>
              </a:ext>
            </a:extLst>
          </p:cNvPr>
          <p:cNvSpPr/>
          <p:nvPr/>
        </p:nvSpPr>
        <p:spPr>
          <a:xfrm rot="18259782">
            <a:off x="6709858" y="2446667"/>
            <a:ext cx="727339" cy="3384078"/>
          </a:xfrm>
          <a:prstGeom prst="upArrow">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accent5">
                  <a:lumMod val="50000"/>
                </a:schemeClr>
              </a:solidFill>
            </a:endParaRPr>
          </a:p>
        </p:txBody>
      </p:sp>
      <p:sp>
        <p:nvSpPr>
          <p:cNvPr id="4" name="TextBox 3">
            <a:extLst>
              <a:ext uri="{FF2B5EF4-FFF2-40B4-BE49-F238E27FC236}">
                <a16:creationId xmlns:a16="http://schemas.microsoft.com/office/drawing/2014/main" id="{225AC909-49D2-AE21-FA6D-7505FF2DE5C9}"/>
              </a:ext>
            </a:extLst>
          </p:cNvPr>
          <p:cNvSpPr txBox="1"/>
          <p:nvPr/>
        </p:nvSpPr>
        <p:spPr>
          <a:xfrm>
            <a:off x="10943082" y="6425296"/>
            <a:ext cx="341760" cy="276999"/>
          </a:xfrm>
          <a:prstGeom prst="rect">
            <a:avLst/>
          </a:prstGeom>
          <a:noFill/>
        </p:spPr>
        <p:txBody>
          <a:bodyPr wrap="none" rtlCol="0">
            <a:spAutoFit/>
          </a:bodyPr>
          <a:lstStyle/>
          <a:p>
            <a:r>
              <a:rPr lang="en-US" altLang="zh-CN" sz="1200" dirty="0"/>
              <a:t>15</a:t>
            </a:r>
            <a:endParaRPr lang="zh-CN" altLang="en-US" sz="1200" dirty="0"/>
          </a:p>
        </p:txBody>
      </p:sp>
    </p:spTree>
    <p:extLst>
      <p:ext uri="{BB962C8B-B14F-4D97-AF65-F5344CB8AC3E}">
        <p14:creationId xmlns:p14="http://schemas.microsoft.com/office/powerpoint/2010/main" val="267692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E4E9CE-D629-3AFA-C986-26F97E94E175}"/>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kern="1200" dirty="0">
                <a:solidFill>
                  <a:srgbClr val="FFFFFF"/>
                </a:solidFill>
                <a:latin typeface="+mj-lt"/>
                <a:ea typeface="+mj-ea"/>
                <a:cs typeface="+mj-cs"/>
              </a:rPr>
              <a:t>Final Thoughts</a:t>
            </a:r>
          </a:p>
        </p:txBody>
      </p:sp>
      <p:sp>
        <p:nvSpPr>
          <p:cNvPr id="11" name="TextBox 10">
            <a:extLst>
              <a:ext uri="{FF2B5EF4-FFF2-40B4-BE49-F238E27FC236}">
                <a16:creationId xmlns:a16="http://schemas.microsoft.com/office/drawing/2014/main" id="{47D79E51-7D1A-7B67-2E48-58782E6A791F}"/>
              </a:ext>
            </a:extLst>
          </p:cNvPr>
          <p:cNvSpPr txBox="1"/>
          <p:nvPr/>
        </p:nvSpPr>
        <p:spPr>
          <a:xfrm>
            <a:off x="683126" y="2065631"/>
            <a:ext cx="10825744" cy="1646605"/>
          </a:xfrm>
          <a:prstGeom prst="rect">
            <a:avLst/>
          </a:prstGeom>
          <a:noFill/>
        </p:spPr>
        <p:txBody>
          <a:bodyPr wrap="square" rtlCol="0">
            <a:spAutoFit/>
          </a:bodyPr>
          <a:lstStyle/>
          <a:p>
            <a:pPr marL="514350" indent="-514350">
              <a:spcAft>
                <a:spcPts val="600"/>
              </a:spcAft>
              <a:buFont typeface="+mj-lt"/>
              <a:buAutoNum type="arabicPeriod"/>
            </a:pPr>
            <a:r>
              <a:rPr lang="en-US" sz="3200" dirty="0"/>
              <a:t>Feature extraction and feature engineering are a crucial step in the modeling process.</a:t>
            </a:r>
          </a:p>
          <a:p>
            <a:pPr marL="514350" indent="-514350">
              <a:spcAft>
                <a:spcPts val="600"/>
              </a:spcAft>
              <a:buFont typeface="+mj-lt"/>
              <a:buAutoNum type="arabicPeriod"/>
            </a:pPr>
            <a:r>
              <a:rPr lang="en-US" sz="3200" dirty="0"/>
              <a:t>It requires patience as it can be time-intensive.</a:t>
            </a:r>
          </a:p>
        </p:txBody>
      </p:sp>
      <p:sp>
        <p:nvSpPr>
          <p:cNvPr id="3" name="TextBox 2">
            <a:extLst>
              <a:ext uri="{FF2B5EF4-FFF2-40B4-BE49-F238E27FC236}">
                <a16:creationId xmlns:a16="http://schemas.microsoft.com/office/drawing/2014/main" id="{9F19FECB-11F1-0892-D451-3B5ED3554F0A}"/>
              </a:ext>
            </a:extLst>
          </p:cNvPr>
          <p:cNvSpPr txBox="1"/>
          <p:nvPr/>
        </p:nvSpPr>
        <p:spPr>
          <a:xfrm>
            <a:off x="10943082" y="6425296"/>
            <a:ext cx="341760" cy="276999"/>
          </a:xfrm>
          <a:prstGeom prst="rect">
            <a:avLst/>
          </a:prstGeom>
          <a:noFill/>
        </p:spPr>
        <p:txBody>
          <a:bodyPr wrap="none" rtlCol="0">
            <a:spAutoFit/>
          </a:bodyPr>
          <a:lstStyle/>
          <a:p>
            <a:r>
              <a:rPr lang="en-US" altLang="zh-CN" sz="1200" dirty="0"/>
              <a:t>16</a:t>
            </a:r>
            <a:endParaRPr lang="zh-CN" altLang="en-US" sz="1200" dirty="0"/>
          </a:p>
        </p:txBody>
      </p:sp>
    </p:spTree>
    <p:extLst>
      <p:ext uri="{BB962C8B-B14F-4D97-AF65-F5344CB8AC3E}">
        <p14:creationId xmlns:p14="http://schemas.microsoft.com/office/powerpoint/2010/main" val="2769692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4589</TotalTime>
  <Words>286</Words>
  <Application>Microsoft Office PowerPoint</Application>
  <PresentationFormat>Widescreen</PresentationFormat>
  <Paragraphs>27</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Helvetica Neue</vt:lpstr>
      <vt:lpstr>Söhne</vt:lpstr>
      <vt:lpstr>Arial</vt:lpstr>
      <vt:lpstr>Calibri</vt:lpstr>
      <vt:lpstr>Calibri Light</vt:lpstr>
      <vt:lpstr>Office Theme</vt:lpstr>
      <vt:lpstr>Feature Extraction and Feature Engineering</vt:lpstr>
      <vt:lpstr>Raw Data</vt:lpstr>
      <vt:lpstr>Machine Learning Pipeline</vt:lpstr>
      <vt:lpstr>Final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1, Video 1</dc:title>
  <dc:creator>Li, Haiying</dc:creator>
  <cp:lastModifiedBy>Haiying Li</cp:lastModifiedBy>
  <cp:revision>108</cp:revision>
  <dcterms:created xsi:type="dcterms:W3CDTF">2023-10-06T15:15:50Z</dcterms:created>
  <dcterms:modified xsi:type="dcterms:W3CDTF">2023-12-17T04:43:25Z</dcterms:modified>
</cp:coreProperties>
</file>